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70" r:id="rId3"/>
    <p:sldId id="257" r:id="rId4"/>
    <p:sldId id="272" r:id="rId5"/>
    <p:sldId id="273" r:id="rId6"/>
    <p:sldId id="274" r:id="rId7"/>
    <p:sldId id="275"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86" y="-84"/>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B8882479-F751-487C-97FA-6CEF03A912AD}" type="datetimeFigureOut">
              <a:rPr lang="en-US" smtClean="0"/>
              <a:pPr/>
              <a:t>4/2/2020</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681D6C25-2A66-4D68-97E6-FA31261E29F7}"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882479-F751-487C-97FA-6CEF03A912AD}"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1D6C25-2A66-4D68-97E6-FA31261E29F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882479-F751-487C-97FA-6CEF03A912AD}"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81D6C25-2A66-4D68-97E6-FA31261E29F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B8882479-F751-487C-97FA-6CEF03A912AD}" type="datetimeFigureOut">
              <a:rPr lang="en-US" smtClean="0"/>
              <a:pPr/>
              <a:t>4/2/2020</a:t>
            </a:fld>
            <a:endParaRPr lang="en-US" dirty="0"/>
          </a:p>
        </p:txBody>
      </p:sp>
      <p:sp>
        <p:nvSpPr>
          <p:cNvPr id="9" name="Slide Number Placeholder 8"/>
          <p:cNvSpPr>
            <a:spLocks noGrp="1"/>
          </p:cNvSpPr>
          <p:nvPr>
            <p:ph type="sldNum" sz="quarter" idx="15"/>
          </p:nvPr>
        </p:nvSpPr>
        <p:spPr/>
        <p:txBody>
          <a:bodyPr rtlCol="0"/>
          <a:lstStyle/>
          <a:p>
            <a:fld id="{681D6C25-2A66-4D68-97E6-FA31261E29F7}"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B8882479-F751-487C-97FA-6CEF03A912AD}" type="datetimeFigureOut">
              <a:rPr lang="en-US" smtClean="0"/>
              <a:pPr/>
              <a:t>4/2/2020</a:t>
            </a:fld>
            <a:endParaRPr lang="en-US"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681D6C25-2A66-4D68-97E6-FA31261E29F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B8882479-F751-487C-97FA-6CEF03A912AD}" type="datetimeFigureOut">
              <a:rPr lang="en-US" smtClean="0"/>
              <a:pPr/>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81D6C25-2A66-4D68-97E6-FA31261E29F7}" type="slidenum">
              <a:rPr lang="en-US" smtClean="0"/>
              <a:pPr/>
              <a:t>‹#›</a:t>
            </a:fld>
            <a:endParaRPr lang="en-US"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B8882479-F751-487C-97FA-6CEF03A912AD}" type="datetimeFigureOut">
              <a:rPr lang="en-US" smtClean="0"/>
              <a:pPr/>
              <a:t>4/2/2020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81D6C25-2A66-4D68-97E6-FA31261E29F7}" type="slidenum">
              <a:rPr lang="en-US" smtClean="0"/>
              <a:pPr/>
              <a:t>‹#›</a:t>
            </a:fld>
            <a:endParaRPr lang="en-US"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B8882479-F751-487C-97FA-6CEF03A912AD}" type="datetimeFigureOut">
              <a:rPr lang="en-US" smtClean="0"/>
              <a:pPr/>
              <a:t>4/2/2020</a:t>
            </a:fld>
            <a:endParaRPr lang="en-US" dirty="0"/>
          </a:p>
        </p:txBody>
      </p:sp>
      <p:sp>
        <p:nvSpPr>
          <p:cNvPr id="7" name="Slide Number Placeholder 6"/>
          <p:cNvSpPr>
            <a:spLocks noGrp="1"/>
          </p:cNvSpPr>
          <p:nvPr>
            <p:ph type="sldNum" sz="quarter" idx="11"/>
          </p:nvPr>
        </p:nvSpPr>
        <p:spPr/>
        <p:txBody>
          <a:bodyPr rtlCol="0"/>
          <a:lstStyle/>
          <a:p>
            <a:fld id="{681D6C25-2A66-4D68-97E6-FA31261E29F7}"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882479-F751-487C-97FA-6CEF03A912AD}" type="datetimeFigureOut">
              <a:rPr lang="en-US" smtClean="0"/>
              <a:pPr/>
              <a:t>4/2/2020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81D6C25-2A66-4D68-97E6-FA31261E29F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B8882479-F751-487C-97FA-6CEF03A912AD}" type="datetimeFigureOut">
              <a:rPr lang="en-US" smtClean="0"/>
              <a:pPr/>
              <a:t>4/2/2020</a:t>
            </a:fld>
            <a:endParaRPr lang="en-US" dirty="0"/>
          </a:p>
        </p:txBody>
      </p:sp>
      <p:sp>
        <p:nvSpPr>
          <p:cNvPr id="22" name="Slide Number Placeholder 21"/>
          <p:cNvSpPr>
            <a:spLocks noGrp="1"/>
          </p:cNvSpPr>
          <p:nvPr>
            <p:ph type="sldNum" sz="quarter" idx="15"/>
          </p:nvPr>
        </p:nvSpPr>
        <p:spPr/>
        <p:txBody>
          <a:bodyPr rtlCol="0"/>
          <a:lstStyle/>
          <a:p>
            <a:fld id="{681D6C25-2A66-4D68-97E6-FA31261E29F7}" type="slidenum">
              <a:rPr lang="en-US" smtClean="0"/>
              <a:pPr/>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B8882479-F751-487C-97FA-6CEF03A912AD}" type="datetimeFigureOut">
              <a:rPr lang="en-US" smtClean="0"/>
              <a:pPr/>
              <a:t>4/2/2020</a:t>
            </a:fld>
            <a:endParaRPr lang="en-US" dirty="0"/>
          </a:p>
        </p:txBody>
      </p:sp>
      <p:sp>
        <p:nvSpPr>
          <p:cNvPr id="18" name="Slide Number Placeholder 17"/>
          <p:cNvSpPr>
            <a:spLocks noGrp="1"/>
          </p:cNvSpPr>
          <p:nvPr>
            <p:ph type="sldNum" sz="quarter" idx="11"/>
          </p:nvPr>
        </p:nvSpPr>
        <p:spPr/>
        <p:txBody>
          <a:bodyPr rtlCol="0"/>
          <a:lstStyle/>
          <a:p>
            <a:fld id="{681D6C25-2A66-4D68-97E6-FA31261E29F7}"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B8882479-F751-487C-97FA-6CEF03A912AD}" type="datetimeFigureOut">
              <a:rPr lang="en-US" smtClean="0"/>
              <a:pPr/>
              <a:t>4/2/2020</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681D6C25-2A66-4D68-97E6-FA31261E29F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685800"/>
            <a:ext cx="1165704" cy="523220"/>
          </a:xfrm>
          <a:prstGeom prst="rect">
            <a:avLst/>
          </a:prstGeom>
          <a:noFill/>
        </p:spPr>
        <p:txBody>
          <a:bodyPr wrap="none" rtlCol="0">
            <a:spAutoFit/>
          </a:bodyPr>
          <a:lstStyle/>
          <a:p>
            <a:r>
              <a:rPr lang="en-US" sz="2800" dirty="0" smtClean="0"/>
              <a:t>            </a:t>
            </a:r>
            <a:endParaRPr lang="en-US" dirty="0"/>
          </a:p>
        </p:txBody>
      </p:sp>
      <p:pic>
        <p:nvPicPr>
          <p:cNvPr id="3" name="Picture 2"/>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533400" y="1209020"/>
            <a:ext cx="7620000" cy="3810000"/>
          </a:xfrm>
          <a:prstGeom prst="rect">
            <a:avLst/>
          </a:prstGeom>
        </p:spPr>
      </p:pic>
    </p:spTree>
    <p:extLst>
      <p:ext uri="{BB962C8B-B14F-4D97-AF65-F5344CB8AC3E}">
        <p14:creationId xmlns="" xmlns:p14="http://schemas.microsoft.com/office/powerpoint/2010/main" val="9112076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381000"/>
            <a:ext cx="4191000" cy="685800"/>
          </a:xfrm>
        </p:spPr>
        <p:txBody>
          <a:bodyPr>
            <a:normAutofit fontScale="90000"/>
          </a:bodyPr>
          <a:lstStyle/>
          <a:p>
            <a:r>
              <a:rPr lang="en-US" dirty="0" smtClean="0"/>
              <a:t>Diagnostic criteria</a:t>
            </a:r>
            <a:endParaRPr lang="en-US" dirty="0"/>
          </a:p>
        </p:txBody>
      </p:sp>
      <p:sp>
        <p:nvSpPr>
          <p:cNvPr id="3" name="Text Placeholder 2"/>
          <p:cNvSpPr>
            <a:spLocks noGrp="1"/>
          </p:cNvSpPr>
          <p:nvPr>
            <p:ph type="body" idx="1"/>
          </p:nvPr>
        </p:nvSpPr>
        <p:spPr>
          <a:xfrm>
            <a:off x="2133600" y="1524000"/>
            <a:ext cx="6858000" cy="4800600"/>
          </a:xfrm>
        </p:spPr>
        <p:txBody>
          <a:bodyPr>
            <a:normAutofit fontScale="85000" lnSpcReduction="10000"/>
          </a:bodyPr>
          <a:lstStyle/>
          <a:p>
            <a:r>
              <a:rPr lang="en-US" dirty="0" smtClean="0"/>
              <a:t>1. Recurrent excessive distress when anticipating or experiencing separation from home or from major attachment figures.</a:t>
            </a:r>
          </a:p>
          <a:p>
            <a:r>
              <a:rPr lang="en-US" dirty="0" smtClean="0"/>
              <a:t> 2. Persistent and excessive worry about losing major attachment figures or about possible harm to them, such as illness, injury, disasters, or death.</a:t>
            </a:r>
          </a:p>
          <a:p>
            <a:r>
              <a:rPr lang="en-US" dirty="0" smtClean="0"/>
              <a:t>3. Persistent and excessive worry about experiencing an untoward event (e.g., getting lost, being kidnapped, having an accident, becoming ill) that causes separation from a major attachment figure.</a:t>
            </a:r>
          </a:p>
          <a:p>
            <a:r>
              <a:rPr lang="en-US" dirty="0" smtClean="0"/>
              <a:t>4. Persistent reluctance or refusal to go out, away from home, to school, to work, or elsewhere because of fear of separation.</a:t>
            </a:r>
          </a:p>
          <a:p>
            <a:r>
              <a:rPr lang="en-US" dirty="0" smtClean="0"/>
              <a:t>5. Persistent and excessive fear of or reluctance about being alone or without major attachment figures at home or in other settings.</a:t>
            </a:r>
          </a:p>
          <a:p>
            <a:r>
              <a:rPr lang="en-US" dirty="0" smtClean="0"/>
              <a:t>6. Persistent reluctance or refusal to sleep away from home or to go to sleep without being near a major attachment figure.</a:t>
            </a:r>
          </a:p>
          <a:p>
            <a:r>
              <a:rPr lang="en-US" dirty="0" smtClean="0"/>
              <a:t>7. Repeated nightmares involving the theme of separation.</a:t>
            </a:r>
          </a:p>
          <a:p>
            <a:r>
              <a:rPr lang="en-US" dirty="0" smtClean="0"/>
              <a:t>8. Repeated complaints of physical symptoms (e.g., headaches, stomachaches, nausea, vomiting) when separation from major attachment figures occurs or is anticipated.</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609600"/>
            <a:ext cx="6172200" cy="605790"/>
          </a:xfrm>
        </p:spPr>
        <p:txBody>
          <a:bodyPr/>
          <a:lstStyle/>
          <a:p>
            <a:pPr algn="ctr"/>
            <a:r>
              <a:rPr lang="en-US" dirty="0" smtClean="0"/>
              <a:t>Etiology</a:t>
            </a:r>
            <a:endParaRPr lang="en-US" dirty="0"/>
          </a:p>
        </p:txBody>
      </p:sp>
      <p:sp>
        <p:nvSpPr>
          <p:cNvPr id="3" name="Text Placeholder 2"/>
          <p:cNvSpPr>
            <a:spLocks noGrp="1"/>
          </p:cNvSpPr>
          <p:nvPr>
            <p:ph type="body" idx="1"/>
          </p:nvPr>
        </p:nvSpPr>
        <p:spPr>
          <a:xfrm>
            <a:off x="2133600" y="2209800"/>
            <a:ext cx="6172200" cy="2209800"/>
          </a:xfrm>
        </p:spPr>
        <p:txBody>
          <a:bodyPr>
            <a:normAutofit/>
          </a:bodyPr>
          <a:lstStyle/>
          <a:p>
            <a:pPr>
              <a:buFont typeface="Arial" pitchFamily="34" charset="0"/>
              <a:buChar char="•"/>
            </a:pPr>
            <a:r>
              <a:rPr lang="en-US" sz="2400" dirty="0" smtClean="0"/>
              <a:t> Changes </a:t>
            </a:r>
            <a:r>
              <a:rPr lang="en-US" sz="2400" dirty="0" smtClean="0"/>
              <a:t>in </a:t>
            </a:r>
            <a:r>
              <a:rPr lang="en-US" sz="2400" dirty="0" smtClean="0"/>
              <a:t>surroundings such </a:t>
            </a:r>
            <a:r>
              <a:rPr lang="en-US" sz="2400" dirty="0" smtClean="0"/>
              <a:t>as a new house, school, or day care situation, can trigger separation anxiety disorder.</a:t>
            </a:r>
          </a:p>
          <a:p>
            <a:endParaRPr lang="en-US"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81000"/>
            <a:ext cx="6172200" cy="605790"/>
          </a:xfrm>
        </p:spPr>
        <p:txBody>
          <a:bodyPr/>
          <a:lstStyle/>
          <a:p>
            <a:pPr algn="ctr"/>
            <a:r>
              <a:rPr lang="en-US" dirty="0" smtClean="0"/>
              <a:t>Interventions</a:t>
            </a:r>
            <a:endParaRPr lang="en-US" dirty="0"/>
          </a:p>
        </p:txBody>
      </p:sp>
      <p:sp>
        <p:nvSpPr>
          <p:cNvPr id="3" name="Text Placeholder 2"/>
          <p:cNvSpPr>
            <a:spLocks noGrp="1"/>
          </p:cNvSpPr>
          <p:nvPr>
            <p:ph type="body" idx="1"/>
          </p:nvPr>
        </p:nvSpPr>
        <p:spPr>
          <a:xfrm>
            <a:off x="2209800" y="1981200"/>
            <a:ext cx="6172200" cy="3048000"/>
          </a:xfrm>
        </p:spPr>
        <p:txBody>
          <a:bodyPr>
            <a:noAutofit/>
          </a:bodyPr>
          <a:lstStyle/>
          <a:p>
            <a:pPr>
              <a:buFont typeface="Arial" pitchFamily="34" charset="0"/>
              <a:buChar char="•"/>
            </a:pPr>
            <a:r>
              <a:rPr lang="en-US" sz="2400" dirty="0" smtClean="0"/>
              <a:t> Separation </a:t>
            </a:r>
            <a:r>
              <a:rPr lang="en-US" sz="2400" dirty="0" smtClean="0"/>
              <a:t>anxiety disorder is usually treated with psychotherapy sometimes along with medication</a:t>
            </a:r>
            <a:r>
              <a:rPr lang="en-US" sz="2400" dirty="0" smtClean="0"/>
              <a:t>.</a:t>
            </a:r>
          </a:p>
          <a:p>
            <a:pPr>
              <a:buFont typeface="Arial" pitchFamily="34" charset="0"/>
              <a:buChar char="•"/>
            </a:pPr>
            <a:r>
              <a:rPr lang="en-US" sz="2400" dirty="0" smtClean="0"/>
              <a:t> CBT </a:t>
            </a:r>
            <a:r>
              <a:rPr lang="en-US" sz="2400" dirty="0" smtClean="0"/>
              <a:t>is an effective form of psychotherapy for separation anxiety disorder.</a:t>
            </a:r>
            <a:endParaRPr 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533400"/>
            <a:ext cx="6172200" cy="605790"/>
          </a:xfrm>
        </p:spPr>
        <p:txBody>
          <a:bodyPr/>
          <a:lstStyle/>
          <a:p>
            <a:pPr algn="ctr"/>
            <a:r>
              <a:rPr lang="en-US" dirty="0" smtClean="0"/>
              <a:t>Selective </a:t>
            </a:r>
            <a:r>
              <a:rPr lang="en-US" dirty="0" err="1" smtClean="0"/>
              <a:t>mutism</a:t>
            </a:r>
            <a:endParaRPr lang="en-US" dirty="0"/>
          </a:p>
        </p:txBody>
      </p:sp>
      <p:sp>
        <p:nvSpPr>
          <p:cNvPr id="3" name="Text Placeholder 2"/>
          <p:cNvSpPr>
            <a:spLocks noGrp="1"/>
          </p:cNvSpPr>
          <p:nvPr>
            <p:ph type="body" idx="1"/>
          </p:nvPr>
        </p:nvSpPr>
        <p:spPr>
          <a:xfrm>
            <a:off x="2209800" y="2057400"/>
            <a:ext cx="6172200" cy="1371600"/>
          </a:xfrm>
        </p:spPr>
        <p:txBody>
          <a:bodyPr>
            <a:noAutofit/>
          </a:bodyPr>
          <a:lstStyle/>
          <a:p>
            <a:r>
              <a:rPr lang="en-US" sz="2400" dirty="0" smtClean="0"/>
              <a:t>Selective Mutism is a complex childhood anxiety disorder characterized by a child’s inability to speak and communicate effectively in selected social situations such as school.</a:t>
            </a:r>
          </a:p>
          <a:p>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533400"/>
            <a:ext cx="6172200" cy="605790"/>
          </a:xfrm>
        </p:spPr>
        <p:txBody>
          <a:bodyPr/>
          <a:lstStyle/>
          <a:p>
            <a:pPr algn="ctr"/>
            <a:r>
              <a:rPr lang="en-US" dirty="0" smtClean="0"/>
              <a:t>Diagnostic criteria</a:t>
            </a:r>
            <a:endParaRPr lang="en-US" dirty="0"/>
          </a:p>
        </p:txBody>
      </p:sp>
      <p:sp>
        <p:nvSpPr>
          <p:cNvPr id="3" name="Text Placeholder 2"/>
          <p:cNvSpPr>
            <a:spLocks noGrp="1"/>
          </p:cNvSpPr>
          <p:nvPr>
            <p:ph type="body" idx="1"/>
          </p:nvPr>
        </p:nvSpPr>
        <p:spPr>
          <a:xfrm>
            <a:off x="2133600" y="2057400"/>
            <a:ext cx="6553200" cy="3276600"/>
          </a:xfrm>
        </p:spPr>
        <p:txBody>
          <a:bodyPr>
            <a:normAutofit/>
          </a:bodyPr>
          <a:lstStyle/>
          <a:p>
            <a:pPr>
              <a:buFont typeface="Arial" pitchFamily="34" charset="0"/>
              <a:buChar char="•"/>
            </a:pPr>
            <a:r>
              <a:rPr lang="en-US" dirty="0" smtClean="0"/>
              <a:t> Consistent </a:t>
            </a:r>
            <a:r>
              <a:rPr lang="en-US" dirty="0" smtClean="0"/>
              <a:t>failure to speak in specific social situations in which there is an expectation for speaking (e.g., at school) despite speaking in other situations.</a:t>
            </a:r>
          </a:p>
          <a:p>
            <a:pPr>
              <a:buFont typeface="Arial" pitchFamily="34" charset="0"/>
              <a:buChar char="•"/>
            </a:pPr>
            <a:r>
              <a:rPr lang="en-US" dirty="0" smtClean="0"/>
              <a:t> The </a:t>
            </a:r>
            <a:r>
              <a:rPr lang="en-US" dirty="0" smtClean="0"/>
              <a:t>disturbance interferes with educational or occupational achievement or with social communication.</a:t>
            </a:r>
          </a:p>
          <a:p>
            <a:pPr>
              <a:buFont typeface="Arial" pitchFamily="34" charset="0"/>
              <a:buChar char="•"/>
            </a:pPr>
            <a:r>
              <a:rPr lang="en-US" dirty="0" smtClean="0"/>
              <a:t> The </a:t>
            </a:r>
            <a:r>
              <a:rPr lang="en-US" dirty="0" smtClean="0"/>
              <a:t>duration of the disturbance is at least 1 month (not limited to the first month of school).</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04800"/>
            <a:ext cx="6172200" cy="758190"/>
          </a:xfrm>
        </p:spPr>
        <p:txBody>
          <a:bodyPr/>
          <a:lstStyle/>
          <a:p>
            <a:pPr algn="ctr"/>
            <a:r>
              <a:rPr lang="en-US" dirty="0" smtClean="0"/>
              <a:t>Etiology</a:t>
            </a:r>
            <a:endParaRPr lang="en-US" dirty="0"/>
          </a:p>
        </p:txBody>
      </p:sp>
      <p:sp>
        <p:nvSpPr>
          <p:cNvPr id="3" name="Text Placeholder 2"/>
          <p:cNvSpPr>
            <a:spLocks noGrp="1"/>
          </p:cNvSpPr>
          <p:nvPr>
            <p:ph type="body" idx="1"/>
          </p:nvPr>
        </p:nvSpPr>
        <p:spPr>
          <a:xfrm>
            <a:off x="2209800" y="1905000"/>
            <a:ext cx="6172200" cy="2286000"/>
          </a:xfrm>
        </p:spPr>
        <p:txBody>
          <a:bodyPr>
            <a:normAutofit/>
          </a:bodyPr>
          <a:lstStyle/>
          <a:p>
            <a:r>
              <a:rPr lang="en-US" sz="2400" dirty="0" smtClean="0"/>
              <a:t>Selective Mutism is most common in children under age 5.The causes are unknown. Most experts believe that children with the condition inherit a tendency to be anxious and inhibited.</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457200"/>
            <a:ext cx="6172200" cy="605790"/>
          </a:xfrm>
        </p:spPr>
        <p:txBody>
          <a:bodyPr/>
          <a:lstStyle/>
          <a:p>
            <a:pPr algn="ctr"/>
            <a:r>
              <a:rPr lang="en-US" dirty="0" smtClean="0"/>
              <a:t>Interventions</a:t>
            </a:r>
            <a:endParaRPr lang="en-US" dirty="0"/>
          </a:p>
        </p:txBody>
      </p:sp>
      <p:sp>
        <p:nvSpPr>
          <p:cNvPr id="3" name="Text Placeholder 2"/>
          <p:cNvSpPr>
            <a:spLocks noGrp="1"/>
          </p:cNvSpPr>
          <p:nvPr>
            <p:ph type="body" idx="1"/>
          </p:nvPr>
        </p:nvSpPr>
        <p:spPr>
          <a:xfrm>
            <a:off x="2286000" y="2209800"/>
            <a:ext cx="6172200" cy="3733800"/>
          </a:xfrm>
        </p:spPr>
        <p:txBody>
          <a:bodyPr>
            <a:normAutofit/>
          </a:bodyPr>
          <a:lstStyle/>
          <a:p>
            <a:r>
              <a:rPr lang="en-US" dirty="0" smtClean="0"/>
              <a:t>The most popular psychosocial intervention is behavior/cognitive behavioral  methods such as </a:t>
            </a:r>
            <a:endParaRPr lang="en-US" dirty="0" smtClean="0"/>
          </a:p>
          <a:p>
            <a:pPr>
              <a:buFont typeface="Arial" pitchFamily="34" charset="0"/>
              <a:buChar char="•"/>
            </a:pPr>
            <a:r>
              <a:rPr lang="en-US" dirty="0" smtClean="0"/>
              <a:t> contingency management</a:t>
            </a:r>
          </a:p>
          <a:p>
            <a:pPr>
              <a:buFont typeface="Arial" pitchFamily="34" charset="0"/>
              <a:buChar char="•"/>
            </a:pPr>
            <a:r>
              <a:rPr lang="en-US" dirty="0" smtClean="0"/>
              <a:t> shaping</a:t>
            </a:r>
          </a:p>
          <a:p>
            <a:pPr>
              <a:buFont typeface="Arial" pitchFamily="34" charset="0"/>
              <a:buChar char="•"/>
            </a:pPr>
            <a:r>
              <a:rPr lang="en-US" dirty="0" smtClean="0"/>
              <a:t> prompting </a:t>
            </a:r>
            <a:r>
              <a:rPr lang="en-US" dirty="0" smtClean="0"/>
              <a:t>and </a:t>
            </a:r>
            <a:r>
              <a:rPr lang="en-US" dirty="0" smtClean="0"/>
              <a:t>fading</a:t>
            </a:r>
          </a:p>
          <a:p>
            <a:pPr>
              <a:buFont typeface="Arial" pitchFamily="34" charset="0"/>
              <a:buChar char="•"/>
            </a:pPr>
            <a:r>
              <a:rPr lang="en-US" dirty="0" smtClean="0"/>
              <a:t> systematic desensitization</a:t>
            </a:r>
          </a:p>
          <a:p>
            <a:pPr>
              <a:buFont typeface="Arial" pitchFamily="34" charset="0"/>
              <a:buChar char="•"/>
            </a:pPr>
            <a:r>
              <a:rPr lang="en-US" dirty="0" smtClean="0"/>
              <a:t> social </a:t>
            </a:r>
            <a:r>
              <a:rPr lang="en-US" dirty="0" smtClean="0"/>
              <a:t>skills training and </a:t>
            </a:r>
            <a:r>
              <a:rPr lang="en-US" dirty="0" smtClean="0"/>
              <a:t>modeling</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0" y="381000"/>
            <a:ext cx="4953000" cy="758190"/>
          </a:xfrm>
        </p:spPr>
        <p:txBody>
          <a:bodyPr/>
          <a:lstStyle/>
          <a:p>
            <a:pPr algn="ctr"/>
            <a:r>
              <a:rPr lang="en-US" dirty="0" smtClean="0"/>
              <a:t>Specific phobia</a:t>
            </a:r>
            <a:endParaRPr lang="en-US" dirty="0"/>
          </a:p>
        </p:txBody>
      </p:sp>
      <p:sp>
        <p:nvSpPr>
          <p:cNvPr id="3" name="Text Placeholder 2"/>
          <p:cNvSpPr>
            <a:spLocks noGrp="1"/>
          </p:cNvSpPr>
          <p:nvPr>
            <p:ph type="body" idx="1"/>
          </p:nvPr>
        </p:nvSpPr>
        <p:spPr>
          <a:xfrm>
            <a:off x="2133600" y="1981200"/>
            <a:ext cx="6477000" cy="1752600"/>
          </a:xfrm>
        </p:spPr>
        <p:txBody>
          <a:bodyPr/>
          <a:lstStyle/>
          <a:p>
            <a:r>
              <a:rPr lang="en-US" dirty="0" smtClean="0"/>
              <a:t>A specific phobia is any kind of anxiety disorder that amounts to irrational fear related to exposure to specific objects or situations.</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609600"/>
            <a:ext cx="6172200" cy="609600"/>
          </a:xfrm>
        </p:spPr>
        <p:txBody>
          <a:bodyPr>
            <a:normAutofit/>
          </a:bodyPr>
          <a:lstStyle/>
          <a:p>
            <a:pPr algn="ctr"/>
            <a:r>
              <a:rPr lang="en-US" dirty="0" smtClean="0"/>
              <a:t>Diagnostic criteria</a:t>
            </a:r>
            <a:endParaRPr lang="en-US" dirty="0"/>
          </a:p>
        </p:txBody>
      </p:sp>
      <p:sp>
        <p:nvSpPr>
          <p:cNvPr id="3" name="Text Placeholder 2"/>
          <p:cNvSpPr>
            <a:spLocks noGrp="1"/>
          </p:cNvSpPr>
          <p:nvPr>
            <p:ph type="body" idx="1"/>
          </p:nvPr>
        </p:nvSpPr>
        <p:spPr>
          <a:xfrm>
            <a:off x="2209800" y="1981200"/>
            <a:ext cx="6172200" cy="4095750"/>
          </a:xfrm>
        </p:spPr>
        <p:txBody>
          <a:bodyPr>
            <a:normAutofit/>
          </a:bodyPr>
          <a:lstStyle/>
          <a:p>
            <a:pPr>
              <a:buFont typeface="Arial" pitchFamily="34" charset="0"/>
              <a:buChar char="•"/>
            </a:pPr>
            <a:r>
              <a:rPr lang="en-US" dirty="0" smtClean="0"/>
              <a:t> Marked </a:t>
            </a:r>
            <a:r>
              <a:rPr lang="en-US" dirty="0" smtClean="0"/>
              <a:t>fear or anxiety about a specific object or situation (e.g., flying, heights, and animals, receiving an injection, seeing blood).</a:t>
            </a:r>
          </a:p>
          <a:p>
            <a:pPr>
              <a:buFont typeface="Arial" pitchFamily="34" charset="0"/>
              <a:buChar char="•"/>
            </a:pPr>
            <a:r>
              <a:rPr lang="en-US" dirty="0" smtClean="0"/>
              <a:t> Note</a:t>
            </a:r>
            <a:r>
              <a:rPr lang="en-US" dirty="0" smtClean="0"/>
              <a:t>: In children, the fear or anxiety may be expressed by crying, tantrums, freezing, or clinging.</a:t>
            </a:r>
          </a:p>
          <a:p>
            <a:pPr>
              <a:buFont typeface="Arial" pitchFamily="34" charset="0"/>
              <a:buChar char="•"/>
            </a:pPr>
            <a:r>
              <a:rPr lang="en-US" dirty="0" smtClean="0"/>
              <a:t> The </a:t>
            </a:r>
            <a:r>
              <a:rPr lang="en-US" dirty="0" smtClean="0"/>
              <a:t>phobic object or situation almost always provokes immediate fear or anxiety.</a:t>
            </a:r>
          </a:p>
          <a:p>
            <a:pPr>
              <a:buFont typeface="Arial" pitchFamily="34" charset="0"/>
              <a:buChar char="•"/>
            </a:pPr>
            <a:r>
              <a:rPr lang="en-US" dirty="0" smtClean="0"/>
              <a:t> The </a:t>
            </a:r>
            <a:r>
              <a:rPr lang="en-US" dirty="0" smtClean="0"/>
              <a:t>phobic object or situation is actively avoided or endured with intense fear or anxiety.</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6172200" cy="605790"/>
          </a:xfrm>
        </p:spPr>
        <p:txBody>
          <a:bodyPr/>
          <a:lstStyle/>
          <a:p>
            <a:pPr algn="ctr"/>
            <a:r>
              <a:rPr lang="en-US" dirty="0" smtClean="0"/>
              <a:t>Etiology</a:t>
            </a:r>
            <a:endParaRPr lang="en-US" dirty="0"/>
          </a:p>
        </p:txBody>
      </p:sp>
      <p:sp>
        <p:nvSpPr>
          <p:cNvPr id="3" name="Text Placeholder 2"/>
          <p:cNvSpPr>
            <a:spLocks noGrp="1"/>
          </p:cNvSpPr>
          <p:nvPr>
            <p:ph type="body" idx="1"/>
          </p:nvPr>
        </p:nvSpPr>
        <p:spPr>
          <a:xfrm>
            <a:off x="2209800" y="2133600"/>
            <a:ext cx="6172200" cy="1752600"/>
          </a:xfrm>
        </p:spPr>
        <p:txBody>
          <a:bodyPr/>
          <a:lstStyle/>
          <a:p>
            <a:r>
              <a:rPr lang="en-US" dirty="0" smtClean="0"/>
              <a:t>The exact cause of specific phobias is not known, but most appear to be associated with a traumatic experience or a learned reaction.</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609600"/>
            <a:ext cx="8229600" cy="3970318"/>
          </a:xfrm>
          <a:prstGeom prst="rect">
            <a:avLst/>
          </a:prstGeom>
        </p:spPr>
        <p:txBody>
          <a:bodyPr wrap="square">
            <a:spAutoFit/>
          </a:bodyPr>
          <a:lstStyle/>
          <a:p>
            <a:pPr algn="ctr"/>
            <a:r>
              <a:rPr lang="en-US" sz="2800" dirty="0" smtClean="0"/>
              <a:t>Name:  </a:t>
            </a:r>
            <a:r>
              <a:rPr lang="en-US" sz="2800" dirty="0" err="1" smtClean="0"/>
              <a:t>Nimrah</a:t>
            </a:r>
            <a:r>
              <a:rPr lang="en-US" sz="2800" dirty="0" smtClean="0"/>
              <a:t> </a:t>
            </a:r>
            <a:r>
              <a:rPr lang="en-US" sz="2800" dirty="0" err="1" smtClean="0"/>
              <a:t>Talib</a:t>
            </a:r>
            <a:endParaRPr lang="en-US" sz="2800" dirty="0" smtClean="0"/>
          </a:p>
          <a:p>
            <a:pPr algn="ctr"/>
            <a:r>
              <a:rPr lang="en-US" sz="2800" dirty="0" smtClean="0"/>
              <a:t>Roll No: 011</a:t>
            </a:r>
          </a:p>
          <a:p>
            <a:pPr algn="ctr"/>
            <a:r>
              <a:rPr lang="en-US" sz="2800" dirty="0" smtClean="0"/>
              <a:t>Semester: 5</a:t>
            </a:r>
            <a:r>
              <a:rPr lang="en-US" sz="2800" baseline="30000" dirty="0" smtClean="0"/>
              <a:t>th</a:t>
            </a:r>
          </a:p>
          <a:p>
            <a:pPr algn="ctr"/>
            <a:r>
              <a:rPr lang="en-US" sz="2800" dirty="0" smtClean="0"/>
              <a:t>Department:  Applied Psychology</a:t>
            </a:r>
          </a:p>
          <a:p>
            <a:pPr algn="ctr"/>
            <a:r>
              <a:rPr lang="en-US" sz="2800" dirty="0" smtClean="0"/>
              <a:t>Topic:  Anxiety Disorder</a:t>
            </a:r>
          </a:p>
          <a:p>
            <a:pPr algn="ctr"/>
            <a:r>
              <a:rPr lang="en-US" sz="2800" dirty="0" smtClean="0"/>
              <a:t>Submitted To: Ma’am Samar </a:t>
            </a:r>
            <a:r>
              <a:rPr lang="en-US" sz="2800" dirty="0" err="1" smtClean="0"/>
              <a:t>Fahad</a:t>
            </a:r>
            <a:endParaRPr lang="en-US" sz="2800" dirty="0" smtClean="0"/>
          </a:p>
          <a:p>
            <a:pPr algn="ctr"/>
            <a:endParaRPr lang="en-US" sz="2800" dirty="0" smtClean="0"/>
          </a:p>
          <a:p>
            <a:pPr algn="ctr"/>
            <a:r>
              <a:rPr lang="en-US" sz="2800" dirty="0" smtClean="0"/>
              <a:t>The </a:t>
            </a:r>
            <a:r>
              <a:rPr lang="en-US" sz="2800" dirty="0" err="1" smtClean="0"/>
              <a:t>Islamia</a:t>
            </a:r>
            <a:r>
              <a:rPr lang="en-US" sz="2800" dirty="0" smtClean="0"/>
              <a:t> University of Bahawalpur </a:t>
            </a:r>
          </a:p>
          <a:p>
            <a:endParaRPr lang="en-US" sz="2800" dirty="0"/>
          </a:p>
        </p:txBody>
      </p:sp>
      <p:pic>
        <p:nvPicPr>
          <p:cNvPr id="5" name="Picture 4"/>
          <p:cNvPicPr/>
          <p:nvPr/>
        </p:nvPicPr>
        <p:blipFill>
          <a:blip r:embed="rId2">
            <a:extLst>
              <a:ext uri="{28A0092B-C50C-407E-A947-70E740481C1C}">
                <a14:useLocalDpi xmlns="" xmlns:a14="http://schemas.microsoft.com/office/drawing/2010/main" val="0"/>
              </a:ext>
            </a:extLst>
          </a:blip>
          <a:stretch>
            <a:fillRect/>
          </a:stretch>
        </p:blipFill>
        <p:spPr>
          <a:xfrm>
            <a:off x="2819400" y="4038600"/>
            <a:ext cx="3450590" cy="2250440"/>
          </a:xfrm>
          <a:prstGeom prst="rect">
            <a:avLst/>
          </a:prstGeom>
        </p:spPr>
      </p:pic>
    </p:spTree>
    <p:extLst>
      <p:ext uri="{BB962C8B-B14F-4D97-AF65-F5344CB8AC3E}">
        <p14:creationId xmlns="" xmlns:p14="http://schemas.microsoft.com/office/powerpoint/2010/main" val="33328742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609600"/>
            <a:ext cx="6172200" cy="605790"/>
          </a:xfrm>
        </p:spPr>
        <p:txBody>
          <a:bodyPr/>
          <a:lstStyle/>
          <a:p>
            <a:pPr algn="ctr"/>
            <a:r>
              <a:rPr lang="en-US" dirty="0" smtClean="0"/>
              <a:t>Interventions</a:t>
            </a:r>
            <a:endParaRPr lang="en-US" dirty="0"/>
          </a:p>
        </p:txBody>
      </p:sp>
      <p:sp>
        <p:nvSpPr>
          <p:cNvPr id="3" name="Text Placeholder 2"/>
          <p:cNvSpPr>
            <a:spLocks noGrp="1"/>
          </p:cNvSpPr>
          <p:nvPr>
            <p:ph type="body" idx="1"/>
          </p:nvPr>
        </p:nvSpPr>
        <p:spPr>
          <a:xfrm>
            <a:off x="2286000" y="2152650"/>
            <a:ext cx="6172200" cy="4705350"/>
          </a:xfrm>
        </p:spPr>
        <p:txBody>
          <a:bodyPr>
            <a:normAutofit/>
          </a:bodyPr>
          <a:lstStyle/>
          <a:p>
            <a:pPr>
              <a:buFont typeface="Arial" pitchFamily="34" charset="0"/>
              <a:buChar char="•"/>
            </a:pPr>
            <a:r>
              <a:rPr lang="en-US" sz="2400" dirty="0" smtClean="0"/>
              <a:t> Psychotherapy</a:t>
            </a:r>
          </a:p>
          <a:p>
            <a:pPr>
              <a:buFont typeface="Arial" pitchFamily="34" charset="0"/>
              <a:buChar char="•"/>
            </a:pPr>
            <a:r>
              <a:rPr lang="en-US" sz="2400" dirty="0" smtClean="0"/>
              <a:t> Talking </a:t>
            </a:r>
            <a:r>
              <a:rPr lang="en-US" sz="2400" dirty="0" smtClean="0"/>
              <a:t>with a mental health professional can help you manage your specific </a:t>
            </a:r>
            <a:r>
              <a:rPr lang="en-US" sz="2400" dirty="0" smtClean="0"/>
              <a:t>phobia</a:t>
            </a:r>
          </a:p>
          <a:p>
            <a:pPr>
              <a:buFont typeface="Arial" pitchFamily="34" charset="0"/>
              <a:buChar char="•"/>
            </a:pPr>
            <a:r>
              <a:rPr lang="en-US" sz="2400" dirty="0" smtClean="0"/>
              <a:t> Exposure therapy</a:t>
            </a:r>
          </a:p>
          <a:p>
            <a:pPr>
              <a:buFont typeface="Arial" pitchFamily="34" charset="0"/>
              <a:buChar char="•"/>
            </a:pPr>
            <a:r>
              <a:rPr lang="en-US" sz="2400" dirty="0" smtClean="0"/>
              <a:t> Cognitive </a:t>
            </a:r>
            <a:r>
              <a:rPr lang="en-US" sz="2400" dirty="0" smtClean="0"/>
              <a:t>behavioral therapies are the most effective treatment.</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533400"/>
            <a:ext cx="6172200" cy="605790"/>
          </a:xfrm>
        </p:spPr>
        <p:txBody>
          <a:bodyPr/>
          <a:lstStyle/>
          <a:p>
            <a:pPr algn="ctr"/>
            <a:r>
              <a:rPr lang="en-US" dirty="0" smtClean="0"/>
              <a:t>Panic Disorder</a:t>
            </a:r>
            <a:endParaRPr lang="en-US" dirty="0"/>
          </a:p>
        </p:txBody>
      </p:sp>
      <p:sp>
        <p:nvSpPr>
          <p:cNvPr id="3" name="Text Placeholder 2"/>
          <p:cNvSpPr>
            <a:spLocks noGrp="1"/>
          </p:cNvSpPr>
          <p:nvPr>
            <p:ph type="body" idx="1"/>
          </p:nvPr>
        </p:nvSpPr>
        <p:spPr>
          <a:xfrm>
            <a:off x="2286000" y="2133600"/>
            <a:ext cx="6172200" cy="4248150"/>
          </a:xfrm>
        </p:spPr>
        <p:txBody>
          <a:bodyPr>
            <a:normAutofit/>
          </a:bodyPr>
          <a:lstStyle/>
          <a:p>
            <a:r>
              <a:rPr lang="en-US" sz="2400" dirty="0" smtClean="0"/>
              <a:t>Panic disorder involves “repeated, unexpected panic attacks (e.g. Heart palpitations, sweating, trembling) followed by at least one month of persistent concern about having another panic attack”.</a:t>
            </a: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609600"/>
            <a:ext cx="6172200" cy="681990"/>
          </a:xfrm>
        </p:spPr>
        <p:txBody>
          <a:bodyPr/>
          <a:lstStyle/>
          <a:p>
            <a:pPr algn="ctr"/>
            <a:r>
              <a:rPr lang="en-US" dirty="0" smtClean="0"/>
              <a:t>Diagnostic Criteria</a:t>
            </a:r>
            <a:endParaRPr lang="en-US" dirty="0"/>
          </a:p>
        </p:txBody>
      </p:sp>
      <p:sp>
        <p:nvSpPr>
          <p:cNvPr id="3" name="Text Placeholder 2"/>
          <p:cNvSpPr>
            <a:spLocks noGrp="1"/>
          </p:cNvSpPr>
          <p:nvPr>
            <p:ph type="body" idx="1"/>
          </p:nvPr>
        </p:nvSpPr>
        <p:spPr>
          <a:xfrm>
            <a:off x="2286000" y="2133600"/>
            <a:ext cx="6172200" cy="4248150"/>
          </a:xfrm>
        </p:spPr>
        <p:txBody>
          <a:bodyPr>
            <a:normAutofit/>
          </a:bodyPr>
          <a:lstStyle/>
          <a:p>
            <a:r>
              <a:rPr lang="en-US" dirty="0" smtClean="0"/>
              <a:t>1. Palpitations, pounding heart, or accelerated heart rate.</a:t>
            </a:r>
          </a:p>
          <a:p>
            <a:r>
              <a:rPr lang="en-US" dirty="0" smtClean="0"/>
              <a:t>2. Sweating.</a:t>
            </a:r>
          </a:p>
          <a:p>
            <a:r>
              <a:rPr lang="en-US" dirty="0" smtClean="0"/>
              <a:t>3. Trembling or shaking.</a:t>
            </a:r>
          </a:p>
          <a:p>
            <a:r>
              <a:rPr lang="en-US" dirty="0" smtClean="0"/>
              <a:t>4. Sensations of shortness of breath or smothering.</a:t>
            </a:r>
          </a:p>
          <a:p>
            <a:r>
              <a:rPr lang="en-US" dirty="0" smtClean="0"/>
              <a:t>5. Feelings of choking.</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685800"/>
            <a:ext cx="6172200" cy="605790"/>
          </a:xfrm>
        </p:spPr>
        <p:txBody>
          <a:bodyPr/>
          <a:lstStyle/>
          <a:p>
            <a:pPr algn="ctr"/>
            <a:r>
              <a:rPr lang="en-US" dirty="0" smtClean="0"/>
              <a:t>Etiology</a:t>
            </a:r>
            <a:endParaRPr lang="en-US" dirty="0"/>
          </a:p>
        </p:txBody>
      </p:sp>
      <p:sp>
        <p:nvSpPr>
          <p:cNvPr id="3" name="Text Placeholder 2"/>
          <p:cNvSpPr>
            <a:spLocks noGrp="1"/>
          </p:cNvSpPr>
          <p:nvPr>
            <p:ph type="body" idx="1"/>
          </p:nvPr>
        </p:nvSpPr>
        <p:spPr>
          <a:xfrm>
            <a:off x="2286000" y="1905000"/>
            <a:ext cx="6172200" cy="4476750"/>
          </a:xfrm>
        </p:spPr>
        <p:txBody>
          <a:bodyPr>
            <a:normAutofit/>
          </a:bodyPr>
          <a:lstStyle/>
          <a:p>
            <a:pPr>
              <a:buFont typeface="Arial" pitchFamily="34" charset="0"/>
              <a:buChar char="•"/>
            </a:pPr>
            <a:r>
              <a:rPr lang="en-US" sz="2800" dirty="0" smtClean="0"/>
              <a:t> Panic </a:t>
            </a:r>
            <a:r>
              <a:rPr lang="en-US" sz="2800" dirty="0" smtClean="0"/>
              <a:t>disorder might be caused by problems in parts of the brain and nervous </a:t>
            </a:r>
            <a:r>
              <a:rPr lang="en-US" sz="2800" dirty="0" smtClean="0"/>
              <a:t>system.</a:t>
            </a:r>
          </a:p>
          <a:p>
            <a:pPr>
              <a:buFont typeface="Arial" pitchFamily="34" charset="0"/>
              <a:buChar char="•"/>
            </a:pPr>
            <a:r>
              <a:rPr lang="en-US" sz="2800" dirty="0" smtClean="0"/>
              <a:t> Substance </a:t>
            </a:r>
            <a:r>
              <a:rPr lang="en-US" sz="2800" dirty="0" smtClean="0"/>
              <a:t>abuse. </a:t>
            </a:r>
            <a:endParaRPr lang="en-US" sz="2800" dirty="0" smtClean="0"/>
          </a:p>
          <a:p>
            <a:pPr>
              <a:buFont typeface="Arial" pitchFamily="34" charset="0"/>
              <a:buChar char="•"/>
            </a:pPr>
            <a:r>
              <a:rPr lang="en-US" sz="2800" dirty="0" smtClean="0"/>
              <a:t> Abuse </a:t>
            </a:r>
            <a:r>
              <a:rPr lang="en-US" sz="2800" dirty="0" smtClean="0"/>
              <a:t>of drugs and alcohol can contribute to panic disorder.</a:t>
            </a:r>
          </a:p>
          <a:p>
            <a:pPr>
              <a:buFont typeface="Arial" pitchFamily="34" charset="0"/>
              <a:buChar char="•"/>
            </a:pP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609600"/>
            <a:ext cx="6172200" cy="681990"/>
          </a:xfrm>
        </p:spPr>
        <p:txBody>
          <a:bodyPr/>
          <a:lstStyle/>
          <a:p>
            <a:pPr algn="ctr"/>
            <a:r>
              <a:rPr lang="en-US" dirty="0" smtClean="0"/>
              <a:t>Interventions</a:t>
            </a:r>
            <a:endParaRPr lang="en-US" dirty="0"/>
          </a:p>
        </p:txBody>
      </p:sp>
      <p:sp>
        <p:nvSpPr>
          <p:cNvPr id="3" name="Text Placeholder 2"/>
          <p:cNvSpPr>
            <a:spLocks noGrp="1"/>
          </p:cNvSpPr>
          <p:nvPr>
            <p:ph type="body" idx="1"/>
          </p:nvPr>
        </p:nvSpPr>
        <p:spPr>
          <a:xfrm>
            <a:off x="2286000" y="1752600"/>
            <a:ext cx="6172200" cy="4629150"/>
          </a:xfrm>
        </p:spPr>
        <p:txBody>
          <a:bodyPr>
            <a:normAutofit/>
          </a:bodyPr>
          <a:lstStyle/>
          <a:p>
            <a:pPr>
              <a:buFont typeface="Arial" pitchFamily="34" charset="0"/>
              <a:buChar char="•"/>
            </a:pPr>
            <a:r>
              <a:rPr lang="en-US" sz="2000" dirty="0" smtClean="0"/>
              <a:t> Cognitive </a:t>
            </a:r>
            <a:r>
              <a:rPr lang="en-US" sz="2000" dirty="0" smtClean="0"/>
              <a:t>behavioral therapy and exposure therapy are the most effective psychotherapies that treat agoraphobia</a:t>
            </a:r>
            <a:r>
              <a:rPr lang="en-US" sz="2000" dirty="0" smtClean="0"/>
              <a:t>.</a:t>
            </a:r>
          </a:p>
          <a:p>
            <a:pPr>
              <a:buFont typeface="Arial" pitchFamily="34" charset="0"/>
              <a:buChar char="•"/>
            </a:pPr>
            <a:r>
              <a:rPr lang="en-US" sz="2000" dirty="0" smtClean="0"/>
              <a:t> </a:t>
            </a:r>
            <a:r>
              <a:rPr lang="en-US" sz="2000" dirty="0" smtClean="0"/>
              <a:t>Medications like SSRIs, beta-blockers, and benzodiazepines most commonly treat agoraphobia.</a:t>
            </a:r>
          </a:p>
          <a:p>
            <a:pPr>
              <a:buFont typeface="Arial" pitchFamily="34" charset="0"/>
              <a:buChar char="•"/>
            </a:pPr>
            <a:endParaRPr lang="en-US"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457200"/>
            <a:ext cx="6172200" cy="605790"/>
          </a:xfrm>
        </p:spPr>
        <p:txBody>
          <a:bodyPr/>
          <a:lstStyle/>
          <a:p>
            <a:pPr algn="ctr"/>
            <a:r>
              <a:rPr lang="en-US" dirty="0" smtClean="0"/>
              <a:t>Agoraphobia</a:t>
            </a:r>
            <a:endParaRPr lang="en-US" dirty="0"/>
          </a:p>
        </p:txBody>
      </p:sp>
      <p:sp>
        <p:nvSpPr>
          <p:cNvPr id="3" name="Text Placeholder 2"/>
          <p:cNvSpPr>
            <a:spLocks noGrp="1"/>
          </p:cNvSpPr>
          <p:nvPr>
            <p:ph type="body" idx="1"/>
          </p:nvPr>
        </p:nvSpPr>
        <p:spPr>
          <a:xfrm>
            <a:off x="2209800" y="2057400"/>
            <a:ext cx="6172200" cy="1371600"/>
          </a:xfrm>
        </p:spPr>
        <p:txBody>
          <a:bodyPr>
            <a:noAutofit/>
          </a:bodyPr>
          <a:lstStyle/>
          <a:p>
            <a:r>
              <a:rPr lang="en-US" sz="2000" dirty="0" smtClean="0"/>
              <a:t>Agoraphobia is a type of anxiety disorder in which you fear and avoid places or situations that might cause you to panic and make you feel trapped, helpless, or embarrassed.</a:t>
            </a:r>
          </a:p>
          <a:p>
            <a:endParaRPr lang="en-US"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685800"/>
            <a:ext cx="6172200" cy="681990"/>
          </a:xfrm>
        </p:spPr>
        <p:txBody>
          <a:bodyPr/>
          <a:lstStyle/>
          <a:p>
            <a:pPr algn="ctr"/>
            <a:r>
              <a:rPr lang="en-US" dirty="0" smtClean="0"/>
              <a:t>Diagnostic criteria</a:t>
            </a:r>
            <a:endParaRPr lang="en-US" dirty="0"/>
          </a:p>
        </p:txBody>
      </p:sp>
      <p:sp>
        <p:nvSpPr>
          <p:cNvPr id="3" name="Text Placeholder 2"/>
          <p:cNvSpPr>
            <a:spLocks noGrp="1"/>
          </p:cNvSpPr>
          <p:nvPr>
            <p:ph type="body" idx="1"/>
          </p:nvPr>
        </p:nvSpPr>
        <p:spPr>
          <a:xfrm>
            <a:off x="2286000" y="2133600"/>
            <a:ext cx="6172200" cy="4248150"/>
          </a:xfrm>
        </p:spPr>
        <p:txBody>
          <a:bodyPr>
            <a:normAutofit/>
          </a:bodyPr>
          <a:lstStyle/>
          <a:p>
            <a:r>
              <a:rPr lang="en-US" dirty="0" smtClean="0"/>
              <a:t>1. Using public transportation (e.g., automobiles, buses, trains, ships, planes).</a:t>
            </a:r>
          </a:p>
          <a:p>
            <a:r>
              <a:rPr lang="en-US" dirty="0" smtClean="0"/>
              <a:t>2. Being in open spaces (e.g., parking lots, marketplaces, bridges).</a:t>
            </a:r>
          </a:p>
          <a:p>
            <a:r>
              <a:rPr lang="en-US" dirty="0" smtClean="0"/>
              <a:t>3. Being in enclosed places (e.g., shops, theaters, cinemas).</a:t>
            </a:r>
          </a:p>
          <a:p>
            <a:r>
              <a:rPr lang="en-US" dirty="0" smtClean="0"/>
              <a:t>4. Standing in line or being in a crowd.</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533400"/>
            <a:ext cx="6172200" cy="605790"/>
          </a:xfrm>
        </p:spPr>
        <p:txBody>
          <a:bodyPr/>
          <a:lstStyle/>
          <a:p>
            <a:pPr algn="ctr"/>
            <a:r>
              <a:rPr lang="en-US" dirty="0" smtClean="0"/>
              <a:t>Etiology</a:t>
            </a:r>
            <a:endParaRPr lang="en-US" dirty="0"/>
          </a:p>
        </p:txBody>
      </p:sp>
      <p:sp>
        <p:nvSpPr>
          <p:cNvPr id="3" name="Text Placeholder 2"/>
          <p:cNvSpPr>
            <a:spLocks noGrp="1"/>
          </p:cNvSpPr>
          <p:nvPr>
            <p:ph type="body" idx="1"/>
          </p:nvPr>
        </p:nvSpPr>
        <p:spPr>
          <a:xfrm>
            <a:off x="2286000" y="1981200"/>
            <a:ext cx="6172200" cy="4400550"/>
          </a:xfrm>
        </p:spPr>
        <p:txBody>
          <a:bodyPr>
            <a:normAutofit/>
          </a:bodyPr>
          <a:lstStyle/>
          <a:p>
            <a:pPr>
              <a:buFont typeface="Arial" pitchFamily="34" charset="0"/>
              <a:buChar char="•"/>
            </a:pPr>
            <a:r>
              <a:rPr lang="en-US" dirty="0" smtClean="0"/>
              <a:t> Depression</a:t>
            </a:r>
            <a:r>
              <a:rPr lang="en-US" dirty="0" smtClean="0"/>
              <a:t>, other phobias, such as claustrophobia and social phobia, another type of anxiety </a:t>
            </a:r>
            <a:r>
              <a:rPr lang="en-US" dirty="0" smtClean="0"/>
              <a:t>disorders</a:t>
            </a:r>
          </a:p>
          <a:p>
            <a:pPr>
              <a:buFont typeface="Arial" pitchFamily="34" charset="0"/>
              <a:buChar char="•"/>
            </a:pPr>
            <a:r>
              <a:rPr lang="en-US" dirty="0" smtClean="0"/>
              <a:t> A </a:t>
            </a:r>
            <a:r>
              <a:rPr lang="en-US" dirty="0" smtClean="0"/>
              <a:t>history of physical or sexual abuse, a substance abuse problem, a family history of agoraphobia.</a:t>
            </a:r>
          </a:p>
          <a:p>
            <a:pPr>
              <a:buFont typeface="Arial" pitchFamily="34" charset="0"/>
              <a:buChar char="•"/>
            </a:pP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533400"/>
            <a:ext cx="6172200" cy="681990"/>
          </a:xfrm>
        </p:spPr>
        <p:txBody>
          <a:bodyPr/>
          <a:lstStyle/>
          <a:p>
            <a:pPr algn="ctr"/>
            <a:r>
              <a:rPr lang="en-US" dirty="0" smtClean="0"/>
              <a:t>Interventions</a:t>
            </a:r>
            <a:endParaRPr lang="en-US" dirty="0"/>
          </a:p>
        </p:txBody>
      </p:sp>
      <p:sp>
        <p:nvSpPr>
          <p:cNvPr id="3" name="Text Placeholder 2"/>
          <p:cNvSpPr>
            <a:spLocks noGrp="1"/>
          </p:cNvSpPr>
          <p:nvPr>
            <p:ph type="body" idx="1"/>
          </p:nvPr>
        </p:nvSpPr>
        <p:spPr>
          <a:xfrm>
            <a:off x="2286000" y="2133600"/>
            <a:ext cx="6172200" cy="4248150"/>
          </a:xfrm>
        </p:spPr>
        <p:txBody>
          <a:bodyPr>
            <a:normAutofit/>
          </a:bodyPr>
          <a:lstStyle/>
          <a:p>
            <a:pPr>
              <a:buFont typeface="Arial" pitchFamily="34" charset="0"/>
              <a:buChar char="•"/>
            </a:pPr>
            <a:r>
              <a:rPr lang="en-US" dirty="0" smtClean="0"/>
              <a:t> Cognitive </a:t>
            </a:r>
            <a:r>
              <a:rPr lang="en-US" dirty="0" smtClean="0"/>
              <a:t>behavioral therapy and exposure therapy are the most effective psychotherapies that treat agoraphobia. </a:t>
            </a:r>
            <a:endParaRPr lang="en-US" dirty="0" smtClean="0"/>
          </a:p>
          <a:p>
            <a:pPr>
              <a:buFont typeface="Arial" pitchFamily="34" charset="0"/>
              <a:buChar char="•"/>
            </a:pPr>
            <a:r>
              <a:rPr lang="en-US" dirty="0" smtClean="0"/>
              <a:t> Medications </a:t>
            </a:r>
            <a:r>
              <a:rPr lang="en-US" dirty="0" smtClean="0"/>
              <a:t>like SSRIs, beta-blockers, and benzodiazepines most commonly treat agoraphobia.</a:t>
            </a:r>
          </a:p>
          <a:p>
            <a:pPr>
              <a:buFont typeface="Arial" pitchFamily="34" charset="0"/>
              <a:buChar char="•"/>
            </a:pP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33400"/>
            <a:ext cx="6172200" cy="1139190"/>
          </a:xfrm>
        </p:spPr>
        <p:txBody>
          <a:bodyPr/>
          <a:lstStyle/>
          <a:p>
            <a:pPr algn="ctr"/>
            <a:r>
              <a:rPr lang="en-US" dirty="0" smtClean="0"/>
              <a:t>Generalized Anxiety Disorder</a:t>
            </a:r>
            <a:endParaRPr lang="en-US" dirty="0"/>
          </a:p>
        </p:txBody>
      </p:sp>
      <p:sp>
        <p:nvSpPr>
          <p:cNvPr id="3" name="Text Placeholder 2"/>
          <p:cNvSpPr>
            <a:spLocks noGrp="1"/>
          </p:cNvSpPr>
          <p:nvPr>
            <p:ph type="body" idx="1"/>
          </p:nvPr>
        </p:nvSpPr>
        <p:spPr>
          <a:xfrm>
            <a:off x="2286000" y="2438400"/>
            <a:ext cx="6172200" cy="3943350"/>
          </a:xfrm>
        </p:spPr>
        <p:txBody>
          <a:bodyPr>
            <a:normAutofit/>
          </a:bodyPr>
          <a:lstStyle/>
          <a:p>
            <a:r>
              <a:rPr lang="en-US" dirty="0" smtClean="0"/>
              <a:t>Generalized anxiety disorder (GAD) is an anxiety disorder characterized by excessive, uncontrollable and often irrational worry, that is, apprehensive expectation about events or activities.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 </a:t>
            </a:r>
            <a:r>
              <a:rPr lang="en-US" b="1" dirty="0" smtClean="0"/>
              <a:t>Anxiety Disorders</a:t>
            </a:r>
            <a:endParaRPr lang="en-US" dirty="0"/>
          </a:p>
        </p:txBody>
      </p:sp>
      <p:sp>
        <p:nvSpPr>
          <p:cNvPr id="3" name="TextBox 2"/>
          <p:cNvSpPr txBox="1"/>
          <p:nvPr/>
        </p:nvSpPr>
        <p:spPr>
          <a:xfrm>
            <a:off x="838200" y="1828800"/>
            <a:ext cx="7696200" cy="2554545"/>
          </a:xfrm>
          <a:prstGeom prst="rect">
            <a:avLst/>
          </a:prstGeom>
          <a:noFill/>
        </p:spPr>
        <p:txBody>
          <a:bodyPr wrap="square" rtlCol="0">
            <a:spAutoFit/>
          </a:bodyPr>
          <a:lstStyle/>
          <a:p>
            <a:r>
              <a:rPr lang="en-US" sz="3200" b="1" u="sng" dirty="0" smtClean="0"/>
              <a:t>Definition:</a:t>
            </a:r>
          </a:p>
          <a:p>
            <a:r>
              <a:rPr lang="en-US" sz="3200" dirty="0" smtClean="0"/>
              <a:t>		Anxiety disorders include disorders that share features of excessive fear and anxiety and related behavioral disturbances.</a:t>
            </a:r>
          </a:p>
        </p:txBody>
      </p:sp>
    </p:spTree>
    <p:extLst>
      <p:ext uri="{BB962C8B-B14F-4D97-AF65-F5344CB8AC3E}">
        <p14:creationId xmlns="" xmlns:p14="http://schemas.microsoft.com/office/powerpoint/2010/main" val="20403881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6172200" cy="605790"/>
          </a:xfrm>
        </p:spPr>
        <p:txBody>
          <a:bodyPr/>
          <a:lstStyle/>
          <a:p>
            <a:pPr algn="ctr"/>
            <a:r>
              <a:rPr lang="en-US" dirty="0" smtClean="0"/>
              <a:t>Diagnostic criteria</a:t>
            </a:r>
            <a:endParaRPr lang="en-US" dirty="0"/>
          </a:p>
        </p:txBody>
      </p:sp>
      <p:sp>
        <p:nvSpPr>
          <p:cNvPr id="3" name="Text Placeholder 2"/>
          <p:cNvSpPr>
            <a:spLocks noGrp="1"/>
          </p:cNvSpPr>
          <p:nvPr>
            <p:ph type="body" idx="1"/>
          </p:nvPr>
        </p:nvSpPr>
        <p:spPr>
          <a:xfrm>
            <a:off x="2286000" y="2133600"/>
            <a:ext cx="6172200" cy="4248150"/>
          </a:xfrm>
        </p:spPr>
        <p:txBody>
          <a:bodyPr>
            <a:normAutofit/>
          </a:bodyPr>
          <a:lstStyle/>
          <a:p>
            <a:pPr lvl="0" fontAlgn="base"/>
            <a:r>
              <a:rPr lang="en-US" dirty="0" smtClean="0"/>
              <a:t>Restlessness or feeling keyed up or on edge.</a:t>
            </a:r>
          </a:p>
          <a:p>
            <a:pPr lvl="0" fontAlgn="base"/>
            <a:r>
              <a:rPr lang="en-US" dirty="0" smtClean="0"/>
              <a:t>Being easily fatigued.</a:t>
            </a:r>
          </a:p>
          <a:p>
            <a:pPr lvl="0" fontAlgn="base"/>
            <a:r>
              <a:rPr lang="en-US" dirty="0" smtClean="0"/>
              <a:t>Difficulty concentrating or mind going blank.</a:t>
            </a:r>
          </a:p>
          <a:p>
            <a:pPr lvl="0" fontAlgn="base"/>
            <a:r>
              <a:rPr lang="en-US" dirty="0" smtClean="0"/>
              <a:t>Irritability</a:t>
            </a:r>
          </a:p>
          <a:p>
            <a:pPr lvl="0" fontAlgn="base"/>
            <a:r>
              <a:rPr lang="en-US" dirty="0" smtClean="0"/>
              <a:t>Muscle tension.</a:t>
            </a:r>
          </a:p>
          <a:p>
            <a:pPr lvl="0" fontAlgn="base"/>
            <a:r>
              <a:rPr lang="en-US" dirty="0" smtClean="0"/>
              <a:t>Sleep disturbance (difficulty falling or staying asleep, or restless, unsatisfying sleep).</a:t>
            </a:r>
          </a:p>
          <a:p>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533400"/>
            <a:ext cx="6172200" cy="681990"/>
          </a:xfrm>
        </p:spPr>
        <p:txBody>
          <a:bodyPr/>
          <a:lstStyle/>
          <a:p>
            <a:pPr algn="ctr"/>
            <a:r>
              <a:rPr lang="en-US" dirty="0" smtClean="0"/>
              <a:t>E</a:t>
            </a:r>
            <a:r>
              <a:rPr lang="en-US" dirty="0" smtClean="0"/>
              <a:t>tiology</a:t>
            </a:r>
            <a:endParaRPr lang="en-US" dirty="0"/>
          </a:p>
        </p:txBody>
      </p:sp>
      <p:sp>
        <p:nvSpPr>
          <p:cNvPr id="3" name="Text Placeholder 2"/>
          <p:cNvSpPr>
            <a:spLocks noGrp="1"/>
          </p:cNvSpPr>
          <p:nvPr>
            <p:ph type="body" idx="1"/>
          </p:nvPr>
        </p:nvSpPr>
        <p:spPr>
          <a:xfrm>
            <a:off x="2286000" y="2133600"/>
            <a:ext cx="6172200" cy="4248150"/>
          </a:xfrm>
        </p:spPr>
        <p:txBody>
          <a:bodyPr>
            <a:normAutofit/>
          </a:bodyPr>
          <a:lstStyle/>
          <a:p>
            <a:r>
              <a:rPr lang="en-US" dirty="0" smtClean="0"/>
              <a:t>Causes of and risk factors for GAD may include: a family history of anxiety, recent or prolonged exposure to stressful situations, including personal or family illnesses, excessive use of caffeine or tobacco, which can make existing anxiety worse.</a:t>
            </a:r>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685800"/>
            <a:ext cx="6172200" cy="681990"/>
          </a:xfrm>
        </p:spPr>
        <p:txBody>
          <a:bodyPr/>
          <a:lstStyle/>
          <a:p>
            <a:pPr algn="ctr"/>
            <a:r>
              <a:rPr lang="en-US" dirty="0" smtClean="0"/>
              <a:t>I</a:t>
            </a:r>
            <a:r>
              <a:rPr lang="en-US" dirty="0" smtClean="0"/>
              <a:t>nterventions</a:t>
            </a:r>
            <a:endParaRPr lang="en-US" dirty="0"/>
          </a:p>
        </p:txBody>
      </p:sp>
      <p:sp>
        <p:nvSpPr>
          <p:cNvPr id="3" name="Text Placeholder 2"/>
          <p:cNvSpPr>
            <a:spLocks noGrp="1"/>
          </p:cNvSpPr>
          <p:nvPr>
            <p:ph type="body" idx="1"/>
          </p:nvPr>
        </p:nvSpPr>
        <p:spPr>
          <a:xfrm>
            <a:off x="2286000" y="2362200"/>
            <a:ext cx="6172200" cy="4019550"/>
          </a:xfrm>
        </p:spPr>
        <p:txBody>
          <a:bodyPr>
            <a:normAutofit/>
          </a:bodyPr>
          <a:lstStyle/>
          <a:p>
            <a:r>
              <a:rPr lang="en-US" dirty="0" smtClean="0"/>
              <a:t>The two main treatments for generalized anxiety disorder are psychotherapy and medications. You may benefit most from a combination of the two. It may take some trial and error to discover which treatments work best for you.</a:t>
            </a:r>
          </a:p>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362200"/>
            <a:ext cx="7467600" cy="1143000"/>
          </a:xfrm>
        </p:spPr>
        <p:txBody>
          <a:bodyPr>
            <a:normAutofit/>
          </a:bodyPr>
          <a:lstStyle/>
          <a:p>
            <a:pPr algn="ctr"/>
            <a:r>
              <a:rPr lang="en-US" sz="6600" dirty="0" smtClean="0"/>
              <a:t>THANK YOU</a:t>
            </a:r>
            <a:endParaRPr lang="en-US" sz="6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381000"/>
            <a:ext cx="5334000" cy="1295400"/>
          </a:xfrm>
        </p:spPr>
        <p:txBody>
          <a:bodyPr>
            <a:noAutofit/>
          </a:bodyPr>
          <a:lstStyle/>
          <a:p>
            <a:pPr algn="ctr"/>
            <a:r>
              <a:rPr lang="en-US" sz="4400" dirty="0" smtClean="0"/>
              <a:t>Types of anxiety disorder</a:t>
            </a:r>
            <a:endParaRPr lang="en-US" sz="4400" dirty="0"/>
          </a:p>
        </p:txBody>
      </p:sp>
      <p:sp>
        <p:nvSpPr>
          <p:cNvPr id="3" name="Text Placeholder 2"/>
          <p:cNvSpPr>
            <a:spLocks noGrp="1"/>
          </p:cNvSpPr>
          <p:nvPr>
            <p:ph type="body" idx="1"/>
          </p:nvPr>
        </p:nvSpPr>
        <p:spPr>
          <a:xfrm>
            <a:off x="2286000" y="1905000"/>
            <a:ext cx="6858000" cy="2286000"/>
          </a:xfrm>
        </p:spPr>
        <p:txBody>
          <a:bodyPr>
            <a:noAutofit/>
          </a:bodyPr>
          <a:lstStyle/>
          <a:p>
            <a:pPr>
              <a:buFont typeface="Arial" pitchFamily="34" charset="0"/>
              <a:buChar char="•"/>
            </a:pPr>
            <a:r>
              <a:rPr lang="en-US" sz="2800" dirty="0" smtClean="0">
                <a:latin typeface="Times New Roman" pitchFamily="18" charset="0"/>
                <a:cs typeface="Times New Roman" pitchFamily="18" charset="0"/>
              </a:rPr>
              <a:t>Social anxiety disorder</a:t>
            </a:r>
          </a:p>
          <a:p>
            <a:pPr>
              <a:buFont typeface="Arial" pitchFamily="34" charset="0"/>
              <a:buChar char="•"/>
            </a:pPr>
            <a:r>
              <a:rPr lang="en-US" sz="2800" dirty="0" smtClean="0">
                <a:latin typeface="Times New Roman" pitchFamily="18" charset="0"/>
                <a:cs typeface="Times New Roman" pitchFamily="18" charset="0"/>
              </a:rPr>
              <a:t>Separation Anxiety disorder</a:t>
            </a:r>
          </a:p>
          <a:p>
            <a:pPr>
              <a:buFont typeface="Arial" pitchFamily="34" charset="0"/>
              <a:buChar char="•"/>
            </a:pPr>
            <a:r>
              <a:rPr lang="en-US" sz="2800" dirty="0" smtClean="0">
                <a:latin typeface="Times New Roman" pitchFamily="18" charset="0"/>
                <a:cs typeface="Times New Roman" pitchFamily="18" charset="0"/>
              </a:rPr>
              <a:t>Specific phobia</a:t>
            </a:r>
          </a:p>
          <a:p>
            <a:pPr>
              <a:buFont typeface="Arial" pitchFamily="34" charset="0"/>
              <a:buChar char="•"/>
            </a:pPr>
            <a:r>
              <a:rPr lang="en-US" sz="2800" dirty="0" smtClean="0">
                <a:latin typeface="Times New Roman" pitchFamily="18" charset="0"/>
                <a:cs typeface="Times New Roman" pitchFamily="18" charset="0"/>
              </a:rPr>
              <a:t>Panic disorder</a:t>
            </a:r>
          </a:p>
          <a:p>
            <a:pPr>
              <a:buFont typeface="Arial" pitchFamily="34" charset="0"/>
              <a:buChar char="•"/>
            </a:pPr>
            <a:r>
              <a:rPr lang="en-US" sz="2800" dirty="0" smtClean="0">
                <a:latin typeface="Times New Roman" pitchFamily="18" charset="0"/>
                <a:cs typeface="Times New Roman" pitchFamily="18" charset="0"/>
              </a:rPr>
              <a:t>Panic attack specifier</a:t>
            </a:r>
          </a:p>
          <a:p>
            <a:pPr>
              <a:buFont typeface="Arial" pitchFamily="34" charset="0"/>
              <a:buChar char="•"/>
            </a:pPr>
            <a:r>
              <a:rPr lang="en-US" sz="2800" dirty="0" smtClean="0">
                <a:latin typeface="Times New Roman" pitchFamily="18" charset="0"/>
                <a:cs typeface="Times New Roman" pitchFamily="18" charset="0"/>
              </a:rPr>
              <a:t>Agoraphobia</a:t>
            </a:r>
          </a:p>
          <a:p>
            <a:pPr>
              <a:buFont typeface="Arial" pitchFamily="34" charset="0"/>
              <a:buChar char="•"/>
            </a:pPr>
            <a:r>
              <a:rPr lang="en-US" sz="2800" dirty="0" smtClean="0">
                <a:latin typeface="Times New Roman" pitchFamily="18" charset="0"/>
                <a:cs typeface="Times New Roman" pitchFamily="18" charset="0"/>
              </a:rPr>
              <a:t>Generalized anxiety disorder</a:t>
            </a:r>
          </a:p>
          <a:p>
            <a:pPr>
              <a:buFont typeface="Arial" pitchFamily="34" charset="0"/>
              <a:buChar char="•"/>
            </a:pPr>
            <a:r>
              <a:rPr lang="en-US" sz="2800" dirty="0" smtClean="0">
                <a:latin typeface="Times New Roman" pitchFamily="18" charset="0"/>
                <a:cs typeface="Times New Roman" pitchFamily="18" charset="0"/>
              </a:rPr>
              <a:t>Anxiety disorder due to another medical condition</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0"/>
            <a:ext cx="6400800" cy="1514475"/>
          </a:xfrm>
        </p:spPr>
        <p:txBody>
          <a:bodyPr/>
          <a:lstStyle/>
          <a:p>
            <a:pPr algn="ctr"/>
            <a:r>
              <a:rPr lang="en-US" dirty="0" smtClean="0"/>
              <a:t>Social anxiety disorder</a:t>
            </a:r>
            <a:endParaRPr lang="en-US" dirty="0"/>
          </a:p>
        </p:txBody>
      </p:sp>
      <p:sp>
        <p:nvSpPr>
          <p:cNvPr id="3" name="Text Placeholder 2"/>
          <p:cNvSpPr>
            <a:spLocks noGrp="1"/>
          </p:cNvSpPr>
          <p:nvPr>
            <p:ph type="body" idx="1"/>
          </p:nvPr>
        </p:nvSpPr>
        <p:spPr>
          <a:xfrm>
            <a:off x="2133600" y="2438400"/>
            <a:ext cx="6400800" cy="3886200"/>
          </a:xfrm>
        </p:spPr>
        <p:txBody>
          <a:bodyPr>
            <a:noAutofit/>
          </a:bodyPr>
          <a:lstStyle/>
          <a:p>
            <a:r>
              <a:rPr lang="en-US" sz="2400" dirty="0" smtClean="0"/>
              <a:t>Social anxiety disorder, also known as social phobia, involves intense fear of certain social situations especially situations that are unfamiliar or in which you feel you’ll be watched or evaluated by others.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14600" y="0"/>
            <a:ext cx="6172200" cy="681990"/>
          </a:xfrm>
        </p:spPr>
        <p:txBody>
          <a:bodyPr/>
          <a:lstStyle/>
          <a:p>
            <a:r>
              <a:rPr lang="en-US" dirty="0" smtClean="0"/>
              <a:t>Diagnostic criteria</a:t>
            </a:r>
            <a:endParaRPr lang="en-US" dirty="0"/>
          </a:p>
        </p:txBody>
      </p:sp>
      <p:sp>
        <p:nvSpPr>
          <p:cNvPr id="5" name="Text Placeholder 4"/>
          <p:cNvSpPr>
            <a:spLocks noGrp="1"/>
          </p:cNvSpPr>
          <p:nvPr>
            <p:ph type="body" idx="1"/>
          </p:nvPr>
        </p:nvSpPr>
        <p:spPr>
          <a:xfrm>
            <a:off x="1905000" y="762000"/>
            <a:ext cx="7010400" cy="5867400"/>
          </a:xfrm>
        </p:spPr>
        <p:txBody>
          <a:bodyPr>
            <a:normAutofit/>
          </a:bodyPr>
          <a:lstStyle/>
          <a:p>
            <a:r>
              <a:rPr lang="en-US" b="0" dirty="0" smtClean="0"/>
              <a:t>1. Fear </a:t>
            </a:r>
            <a:r>
              <a:rPr lang="en-US" b="0" dirty="0" smtClean="0"/>
              <a:t>or anxiety specific to social settings, in which a person feels noticed, observed, or scrutinized. In a adult, this could include a first date, a job interview, meeting someone for the first time, delivering an oral presentation, or speaking in a class or meeting. </a:t>
            </a:r>
          </a:p>
          <a:p>
            <a:r>
              <a:rPr lang="en-US" b="0" dirty="0" smtClean="0"/>
              <a:t>2. Typically </a:t>
            </a:r>
            <a:r>
              <a:rPr lang="en-US" b="0" dirty="0" smtClean="0"/>
              <a:t>the individual will fear that they will display their anxiety and experience social rejection,</a:t>
            </a:r>
          </a:p>
          <a:p>
            <a:r>
              <a:rPr lang="en-US" b="0" dirty="0" smtClean="0"/>
              <a:t>3. Social </a:t>
            </a:r>
            <a:r>
              <a:rPr lang="en-US" b="0" dirty="0" smtClean="0"/>
              <a:t>interaction will consistently provoke distress,</a:t>
            </a:r>
          </a:p>
          <a:p>
            <a:r>
              <a:rPr lang="en-US" b="0" dirty="0" smtClean="0"/>
              <a:t>4. Social </a:t>
            </a:r>
            <a:r>
              <a:rPr lang="en-US" b="0" dirty="0" smtClean="0"/>
              <a:t>interactions are either avoided, or painfully and reluctantly endured,</a:t>
            </a:r>
          </a:p>
          <a:p>
            <a:r>
              <a:rPr lang="en-US" b="0" dirty="0" smtClean="0"/>
              <a:t>5. The </a:t>
            </a:r>
            <a:r>
              <a:rPr lang="en-US" b="0" dirty="0" smtClean="0"/>
              <a:t>fear and anxiety will be grossly disproportionate to the actual situation,</a:t>
            </a:r>
          </a:p>
          <a:p>
            <a:r>
              <a:rPr lang="en-US" b="0" dirty="0" smtClean="0"/>
              <a:t>6. The </a:t>
            </a:r>
            <a:r>
              <a:rPr lang="en-US" b="0" dirty="0" smtClean="0"/>
              <a:t>fear, anxiety or other distress around social situations will persist for six months or longer and</a:t>
            </a:r>
          </a:p>
          <a:p>
            <a:r>
              <a:rPr lang="en-US" b="0" dirty="0" smtClean="0"/>
              <a:t>7. Cause </a:t>
            </a:r>
            <a:r>
              <a:rPr lang="en-US" b="0" dirty="0" smtClean="0"/>
              <a:t>personal distress and impairment of functioning in one or more domains, such as interpersonal or occupational functioning,</a:t>
            </a:r>
          </a:p>
          <a:p>
            <a:r>
              <a:rPr lang="en-US" b="0" dirty="0" smtClean="0"/>
              <a:t>8. The </a:t>
            </a:r>
            <a:r>
              <a:rPr lang="en-US" b="0" dirty="0" smtClean="0"/>
              <a:t>fear or anxiety cannot be attributed to a medical disorder, substance use, or adverse medication </a:t>
            </a:r>
            <a:r>
              <a:rPr lang="en-US" b="0" dirty="0" smtClean="0"/>
              <a:t>effects.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5200" y="304800"/>
            <a:ext cx="3810000" cy="681990"/>
          </a:xfrm>
        </p:spPr>
        <p:txBody>
          <a:bodyPr>
            <a:noAutofit/>
          </a:bodyPr>
          <a:lstStyle/>
          <a:p>
            <a:r>
              <a:rPr lang="en-US" sz="4800" dirty="0" smtClean="0"/>
              <a:t>Etiology</a:t>
            </a:r>
            <a:endParaRPr lang="en-US" sz="4800" dirty="0"/>
          </a:p>
        </p:txBody>
      </p:sp>
      <p:sp>
        <p:nvSpPr>
          <p:cNvPr id="3" name="Text Placeholder 2"/>
          <p:cNvSpPr>
            <a:spLocks noGrp="1"/>
          </p:cNvSpPr>
          <p:nvPr>
            <p:ph type="body" idx="1"/>
          </p:nvPr>
        </p:nvSpPr>
        <p:spPr>
          <a:xfrm>
            <a:off x="2057400" y="1676400"/>
            <a:ext cx="6172200" cy="1371600"/>
          </a:xfrm>
        </p:spPr>
        <p:txBody>
          <a:bodyPr>
            <a:noAutofit/>
          </a:bodyPr>
          <a:lstStyle/>
          <a:p>
            <a:pPr marL="342900" indent="-342900">
              <a:buFont typeface="Arial" pitchFamily="34" charset="0"/>
              <a:buChar char="•"/>
            </a:pPr>
            <a:r>
              <a:rPr lang="en-US" sz="2400" dirty="0" smtClean="0"/>
              <a:t>Lower cohesion</a:t>
            </a:r>
          </a:p>
          <a:p>
            <a:pPr marL="342900" indent="-342900">
              <a:buFont typeface="Arial" pitchFamily="34" charset="0"/>
              <a:buChar char="•"/>
            </a:pPr>
            <a:r>
              <a:rPr lang="en-US" sz="2400" dirty="0" smtClean="0"/>
              <a:t>Lower emotional expressiveness</a:t>
            </a:r>
          </a:p>
          <a:p>
            <a:pPr marL="342900" indent="-342900">
              <a:buFont typeface="Arial" pitchFamily="34" charset="0"/>
              <a:buChar char="•"/>
            </a:pPr>
            <a:r>
              <a:rPr lang="en-US" sz="2400" dirty="0" smtClean="0"/>
              <a:t>Higher conflict</a:t>
            </a:r>
          </a:p>
          <a:p>
            <a:pPr marL="342900" indent="-342900">
              <a:buFont typeface="Arial" pitchFamily="34" charset="0"/>
              <a:buChar char="•"/>
            </a:pPr>
            <a:r>
              <a:rPr lang="en-US" sz="2400" dirty="0" smtClean="0"/>
              <a:t>Little emphasis on intellectual or recreational Orientations</a:t>
            </a:r>
          </a:p>
          <a:p>
            <a:pPr marL="342900" indent="-342900">
              <a:buFont typeface="Arial" pitchFamily="34" charset="0"/>
              <a:buChar char="•"/>
            </a:pPr>
            <a:r>
              <a:rPr lang="en-US" sz="2400" dirty="0" smtClean="0"/>
              <a:t>Strong concern with how to act</a:t>
            </a:r>
          </a:p>
          <a:p>
            <a:pPr marL="342900" indent="-342900">
              <a:buFont typeface="Arial" pitchFamily="34" charset="0"/>
              <a:buChar char="•"/>
            </a:pPr>
            <a:r>
              <a:rPr lang="en-US" sz="2400" dirty="0" smtClean="0"/>
              <a:t>Use of shame to discipline</a:t>
            </a: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00400" y="381000"/>
            <a:ext cx="3276600" cy="605790"/>
          </a:xfrm>
        </p:spPr>
        <p:txBody>
          <a:bodyPr/>
          <a:lstStyle/>
          <a:p>
            <a:r>
              <a:rPr lang="en-US" dirty="0" smtClean="0"/>
              <a:t>Interventions</a:t>
            </a:r>
            <a:endParaRPr lang="en-US" dirty="0"/>
          </a:p>
        </p:txBody>
      </p:sp>
      <p:sp>
        <p:nvSpPr>
          <p:cNvPr id="3" name="Text Placeholder 2"/>
          <p:cNvSpPr>
            <a:spLocks noGrp="1"/>
          </p:cNvSpPr>
          <p:nvPr>
            <p:ph type="body" idx="1"/>
          </p:nvPr>
        </p:nvSpPr>
        <p:spPr>
          <a:xfrm>
            <a:off x="1981200" y="1676400"/>
            <a:ext cx="6629400" cy="4953000"/>
          </a:xfrm>
        </p:spPr>
        <p:txBody>
          <a:bodyPr>
            <a:normAutofit/>
          </a:bodyPr>
          <a:lstStyle/>
          <a:p>
            <a:r>
              <a:rPr lang="en-US" sz="2000" b="0" dirty="0" smtClean="0"/>
              <a:t>CBT (Cognitive Behavioral Therapy) with an emphasis on exposure can reduce symptoms of social phobia</a:t>
            </a:r>
            <a:r>
              <a:rPr lang="en-US" sz="2000" b="0" dirty="0" smtClean="0"/>
              <a:t>.</a:t>
            </a:r>
          </a:p>
          <a:p>
            <a:r>
              <a:rPr lang="en-US" sz="2000" b="0" dirty="0" smtClean="0"/>
              <a:t> </a:t>
            </a:r>
            <a:r>
              <a:rPr lang="en-US" sz="2000" b="0" dirty="0" smtClean="0"/>
              <a:t>Exposure therapy involves gradually placing oneself in anxiety provoking situations, and associating the feared stimulus with a response of relaxation or indifference. This is also known as systematic desensitization , and is a very effective evidence based treatment of phobia, including social phobia.</a:t>
            </a:r>
            <a:endParaRPr 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762000"/>
            <a:ext cx="4800600" cy="758190"/>
          </a:xfrm>
        </p:spPr>
        <p:txBody>
          <a:bodyPr>
            <a:normAutofit fontScale="90000"/>
          </a:bodyPr>
          <a:lstStyle/>
          <a:p>
            <a:pPr algn="ctr"/>
            <a:r>
              <a:rPr lang="en-US" dirty="0" smtClean="0"/>
              <a:t>Separation Anxiety disorder</a:t>
            </a:r>
            <a:endParaRPr lang="en-US" dirty="0"/>
          </a:p>
        </p:txBody>
      </p:sp>
      <p:sp>
        <p:nvSpPr>
          <p:cNvPr id="3" name="Text Placeholder 2"/>
          <p:cNvSpPr>
            <a:spLocks noGrp="1"/>
          </p:cNvSpPr>
          <p:nvPr>
            <p:ph type="body" idx="1"/>
          </p:nvPr>
        </p:nvSpPr>
        <p:spPr>
          <a:xfrm>
            <a:off x="2133600" y="2133600"/>
            <a:ext cx="6172200" cy="2819400"/>
          </a:xfrm>
        </p:spPr>
        <p:txBody>
          <a:bodyPr>
            <a:normAutofit/>
          </a:bodyPr>
          <a:lstStyle/>
          <a:p>
            <a:r>
              <a:rPr lang="en-US" dirty="0" smtClean="0"/>
              <a:t>Separation anxiety disorder is excessive and causes significant problems in daily functioning .Separation anxiety is excessive anxiety when child is separated from the major attachment. While separated child may experience worries, illness, harm and other circumstances.</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568</TotalTime>
  <Words>1434</Words>
  <Application>Microsoft Office PowerPoint</Application>
  <PresentationFormat>On-screen Show (4:3)</PresentationFormat>
  <Paragraphs>129</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Oriel</vt:lpstr>
      <vt:lpstr>Slide 1</vt:lpstr>
      <vt:lpstr>Slide 2</vt:lpstr>
      <vt:lpstr> Anxiety Disorders</vt:lpstr>
      <vt:lpstr>Types of anxiety disorder</vt:lpstr>
      <vt:lpstr>Social anxiety disorder</vt:lpstr>
      <vt:lpstr>Diagnostic criteria</vt:lpstr>
      <vt:lpstr>Etiology</vt:lpstr>
      <vt:lpstr>Interventions</vt:lpstr>
      <vt:lpstr>Separation Anxiety disorder</vt:lpstr>
      <vt:lpstr>Diagnostic criteria</vt:lpstr>
      <vt:lpstr>Etiology</vt:lpstr>
      <vt:lpstr>Interventions</vt:lpstr>
      <vt:lpstr>Selective mutism</vt:lpstr>
      <vt:lpstr>Diagnostic criteria</vt:lpstr>
      <vt:lpstr>Etiology</vt:lpstr>
      <vt:lpstr>Interventions</vt:lpstr>
      <vt:lpstr>Specific phobia</vt:lpstr>
      <vt:lpstr>Diagnostic criteria</vt:lpstr>
      <vt:lpstr>Etiology</vt:lpstr>
      <vt:lpstr>Interventions</vt:lpstr>
      <vt:lpstr>Panic Disorder</vt:lpstr>
      <vt:lpstr>Diagnostic Criteria</vt:lpstr>
      <vt:lpstr>Etiology</vt:lpstr>
      <vt:lpstr>Interventions</vt:lpstr>
      <vt:lpstr>Agoraphobia</vt:lpstr>
      <vt:lpstr>Diagnostic criteria</vt:lpstr>
      <vt:lpstr>Etiology</vt:lpstr>
      <vt:lpstr>Interventions</vt:lpstr>
      <vt:lpstr>Generalized Anxiety Disorder</vt:lpstr>
      <vt:lpstr>Diagnostic criteria</vt:lpstr>
      <vt:lpstr>Etiology</vt:lpstr>
      <vt:lpstr>Interventions</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TALHA</dc:creator>
  <cp:lastModifiedBy>TALHA</cp:lastModifiedBy>
  <cp:revision>18</cp:revision>
  <dcterms:created xsi:type="dcterms:W3CDTF">2020-04-02T06:39:29Z</dcterms:created>
  <dcterms:modified xsi:type="dcterms:W3CDTF">2020-04-02T16:08:49Z</dcterms:modified>
</cp:coreProperties>
</file>